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87" r:id="rId2"/>
    <p:sldId id="256" r:id="rId3"/>
    <p:sldId id="259" r:id="rId4"/>
    <p:sldId id="257" r:id="rId5"/>
    <p:sldId id="258" r:id="rId6"/>
    <p:sldId id="260" r:id="rId7"/>
    <p:sldId id="261" r:id="rId8"/>
    <p:sldId id="270" r:id="rId9"/>
    <p:sldId id="272" r:id="rId10"/>
    <p:sldId id="277" r:id="rId11"/>
    <p:sldId id="278" r:id="rId12"/>
    <p:sldId id="27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1" d="100"/>
          <a:sy n="71" d="100"/>
        </p:scale>
        <p:origin x="-2784" y="-9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13803"/>
            <a:ext cx="9144000" cy="7071803"/>
          </a:xfrm>
        </p:spPr>
      </p:pic>
    </p:spTree>
    <p:extLst>
      <p:ext uri="{BB962C8B-B14F-4D97-AF65-F5344CB8AC3E}">
        <p14:creationId xmlns:p14="http://schemas.microsoft.com/office/powerpoint/2010/main" xmlns="" val="2955105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85720" y="1481328"/>
            <a:ext cx="8401080" cy="4525963"/>
          </a:xfrm>
        </p:spPr>
        <p:txBody>
          <a:bodyPr>
            <a:normAutofit fontScale="40000" lnSpcReduction="20000"/>
          </a:bodyPr>
          <a:lstStyle/>
          <a:p>
            <a:r>
              <a:rPr lang="ru-RU" sz="3000" dirty="0"/>
              <a:t>1. Контролировать в </a:t>
            </a:r>
            <a:r>
              <a:rPr lang="ru-RU" sz="3000" dirty="0" smtClean="0"/>
              <a:t>школе соблюдение </a:t>
            </a:r>
            <a:r>
              <a:rPr lang="ru-RU" sz="3000" dirty="0"/>
              <a:t>законодательных и других нормативных правовых актов об </a:t>
            </a:r>
            <a:r>
              <a:rPr lang="ru-RU" sz="3000" dirty="0" smtClean="0"/>
              <a:t>ОТ.</a:t>
            </a:r>
            <a:endParaRPr lang="ru-RU" sz="3000" dirty="0"/>
          </a:p>
          <a:p>
            <a:r>
              <a:rPr lang="ru-RU" sz="3000" dirty="0"/>
              <a:t>2. Контролировать выполнение мероприятий по </a:t>
            </a:r>
            <a:r>
              <a:rPr lang="ru-RU" sz="3000" dirty="0" smtClean="0"/>
              <a:t>ОТ, </a:t>
            </a:r>
            <a:r>
              <a:rPr lang="ru-RU" sz="3000" dirty="0"/>
              <a:t>предусмотренных коллективным договором, соглашением по </a:t>
            </a:r>
            <a:r>
              <a:rPr lang="ru-RU" sz="3000" dirty="0" smtClean="0"/>
              <a:t>ОТ и </a:t>
            </a:r>
            <a:r>
              <a:rPr lang="ru-RU" sz="3000" dirty="0"/>
              <a:t>актами расследования несчастных случаев на производстве.</a:t>
            </a:r>
          </a:p>
          <a:p>
            <a:r>
              <a:rPr lang="ru-RU" sz="3000" dirty="0"/>
              <a:t>3. Получать информацию от руководителей и иных должностных лиц своих подразделений по вопросам условий и охраны труда.</a:t>
            </a:r>
          </a:p>
          <a:p>
            <a:r>
              <a:rPr lang="ru-RU" sz="3000" dirty="0"/>
              <a:t>4. Предъявлять требования к должностным лицам о приостановке работ в случаях непосредственной угрозы жизни и здоровья работников.</a:t>
            </a:r>
          </a:p>
          <a:p>
            <a:r>
              <a:rPr lang="ru-RU" sz="3000" dirty="0"/>
              <a:t>5. Выдавать руководителям подразделений обязательные к рассмотрению представления об устранении выявленных нарушений требований охраны труда.</a:t>
            </a:r>
          </a:p>
          <a:p>
            <a:r>
              <a:rPr lang="ru-RU" sz="3000" dirty="0"/>
              <a:t>6. Обращаться в администрацию и профком образовательного учреждения, </a:t>
            </a:r>
            <a:r>
              <a:rPr lang="ru-RU" sz="3000" dirty="0" smtClean="0"/>
              <a:t> </a:t>
            </a:r>
            <a:r>
              <a:rPr lang="ru-RU" sz="3000" dirty="0"/>
              <a:t>с предложениями о привлечении к ответственности </a:t>
            </a:r>
            <a:r>
              <a:rPr lang="ru-RU" sz="3000" dirty="0" smtClean="0"/>
              <a:t> </a:t>
            </a:r>
            <a:r>
              <a:rPr lang="ru-RU" sz="3000" dirty="0"/>
              <a:t>лиц, виновных в нарушении требований законодательства об охране труда.</a:t>
            </a:r>
          </a:p>
          <a:p>
            <a:r>
              <a:rPr lang="ru-RU" sz="3000" dirty="0"/>
              <a:t>7. Принимать участие в рассмотрении трудовых споров, связанных с изменениями условий труда, нарушением законодательства об охране труда, обязательств, установленных коллективным договором и соглашением по охране труда.</a:t>
            </a:r>
          </a:p>
          <a:p>
            <a:r>
              <a:rPr lang="ru-RU" sz="3000" dirty="0"/>
              <a:t>8. Участвовать в переговорах, проводимых в образовательных учреждениях при заключении коллективного договора и разработке соглашения по охране труда.</a:t>
            </a:r>
          </a:p>
          <a:p>
            <a:r>
              <a:rPr lang="ru-RU" sz="3000" dirty="0"/>
              <a:t>9. Информировать работников </a:t>
            </a:r>
            <a:r>
              <a:rPr lang="ru-RU" sz="3000" dirty="0" smtClean="0"/>
              <a:t>учреждения </a:t>
            </a:r>
            <a:r>
              <a:rPr lang="ru-RU" sz="3000" dirty="0"/>
              <a:t>о выявленных нарушениях требований безопасности, состояния условий, охраны труда, проведение разъяснительной работы в коллективе по вопросам охраны труда.</a:t>
            </a:r>
          </a:p>
          <a:p>
            <a:r>
              <a:rPr lang="ru-RU" sz="3000" dirty="0"/>
              <a:t>10. Осуществлять проверку выполнения работодателем обязательств по охране труда, предусмотренных трудовым, коллективным договором или соглашением по охране труда.</a:t>
            </a:r>
          </a:p>
          <a:p>
            <a:r>
              <a:rPr lang="ru-RU" sz="3000" dirty="0"/>
              <a:t>11. Принимать участие в работе комиссий по приёмке в эксплуатацию </a:t>
            </a:r>
            <a:r>
              <a:rPr lang="ru-RU" sz="3000" dirty="0" smtClean="0"/>
              <a:t> </a:t>
            </a:r>
            <a:r>
              <a:rPr lang="ru-RU" sz="3000" dirty="0"/>
              <a:t>учебных и вспомогательных объектов образовательного учреждения к новому учебному году.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  <a:latin typeface="Franklin Gothic Heavy" panose="020B0903020102020204" pitchFamily="34" charset="0"/>
              </a:rPr>
              <a:t>Права уполномоченного лица по охране труда</a:t>
            </a:r>
          </a:p>
        </p:txBody>
      </p:sp>
    </p:spTree>
    <p:extLst>
      <p:ext uri="{BB962C8B-B14F-4D97-AF65-F5344CB8AC3E}">
        <p14:creationId xmlns:p14="http://schemas.microsoft.com/office/powerpoint/2010/main" xmlns="" val="77449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525963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dirty="0">
                <a:latin typeface="Franklin Gothic Heavy" panose="020B0903020102020204" pitchFamily="34" charset="0"/>
              </a:rPr>
              <a:t>8 декабря 2013 года N 426-ФЗ </a:t>
            </a:r>
            <a:endParaRPr lang="ru-RU" dirty="0" smtClean="0">
              <a:latin typeface="Franklin Gothic Heavy" panose="020B0903020102020204" pitchFamily="34" charset="0"/>
            </a:endParaRPr>
          </a:p>
          <a:p>
            <a:pPr marL="109728" indent="0"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РОССИЙСКАЯ </a:t>
            </a:r>
            <a:r>
              <a:rPr lang="ru-RU" b="1" dirty="0">
                <a:solidFill>
                  <a:srgbClr val="C00000"/>
                </a:solidFill>
                <a:latin typeface="Franklin Gothic Heavy" panose="020B0903020102020204" pitchFamily="34" charset="0"/>
              </a:rPr>
              <a:t>ФЕДЕРАЦИЯ</a:t>
            </a:r>
            <a:endParaRPr lang="ru-RU" dirty="0">
              <a:solidFill>
                <a:srgbClr val="C00000"/>
              </a:solidFill>
              <a:latin typeface="Franklin Gothic Heavy" panose="020B0903020102020204" pitchFamily="34" charset="0"/>
            </a:endParaRPr>
          </a:p>
          <a:p>
            <a:pPr marL="109728" indent="0" algn="ctr">
              <a:buNone/>
            </a:pPr>
            <a:r>
              <a:rPr lang="ru-RU" b="1" dirty="0">
                <a:solidFill>
                  <a:srgbClr val="C00000"/>
                </a:solidFill>
                <a:latin typeface="Franklin Gothic Heavy" panose="020B0903020102020204" pitchFamily="34" charset="0"/>
              </a:rPr>
              <a:t>ФЕДЕРАЛЬНЫЙ ЗАКОН</a:t>
            </a:r>
            <a:endParaRPr lang="ru-RU" dirty="0">
              <a:solidFill>
                <a:srgbClr val="C00000"/>
              </a:solidFill>
              <a:latin typeface="Franklin Gothic Heavy" panose="020B0903020102020204" pitchFamily="34" charset="0"/>
            </a:endParaRPr>
          </a:p>
          <a:p>
            <a:pPr marL="109728" indent="0" algn="ctr">
              <a:buNone/>
            </a:pPr>
            <a:r>
              <a:rPr lang="ru-RU" b="1" dirty="0">
                <a:solidFill>
                  <a:srgbClr val="C00000"/>
                </a:solidFill>
                <a:latin typeface="Franklin Gothic Heavy" panose="020B0903020102020204" pitchFamily="34" charset="0"/>
              </a:rPr>
              <a:t>О СПЕЦИАЛЬНОЙ ОЦЕНКЕ УСЛОВИЙ ТРУДА</a:t>
            </a:r>
            <a:endParaRPr lang="ru-RU" dirty="0">
              <a:solidFill>
                <a:srgbClr val="C00000"/>
              </a:solidFill>
              <a:latin typeface="Franklin Gothic Heavy" panose="020B0903020102020204" pitchFamily="34" charset="0"/>
            </a:endParaRPr>
          </a:p>
          <a:p>
            <a:pPr marL="109728" indent="0" algn="r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</a:t>
            </a:r>
          </a:p>
          <a:p>
            <a:pPr marL="109728" indent="0" algn="r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Думой</a:t>
            </a:r>
          </a:p>
          <a:p>
            <a:pPr marL="109728" indent="0" algn="r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декабря 2013 года</a:t>
            </a:r>
          </a:p>
          <a:p>
            <a:pPr marL="109728" indent="0" algn="r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Одобрен</a:t>
            </a:r>
          </a:p>
          <a:p>
            <a:pPr marL="109728" indent="0" algn="r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Советом Федерации</a:t>
            </a:r>
          </a:p>
          <a:p>
            <a:pPr marL="109728" indent="0" algn="r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декабря 2013 года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56" y="188640"/>
            <a:ext cx="9318471" cy="1287016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4000" dirty="0"/>
              <a:t>Организация проведения специальной оценки условий труда</a:t>
            </a:r>
          </a:p>
        </p:txBody>
      </p:sp>
    </p:spTree>
    <p:extLst>
      <p:ext uri="{BB962C8B-B14F-4D97-AF65-F5344CB8AC3E}">
        <p14:creationId xmlns:p14="http://schemas.microsoft.com/office/powerpoint/2010/main" xmlns="" val="375971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484784"/>
            <a:ext cx="805273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своей деятельности уполномоченный по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профкома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работая на общественных началах, должен активно защищать права членов профсоюза, не конфликтуя со своим руководством, а квалифицированно убеждая его с участием профкома в необходимости выполнения того или иного мероприятия, дабы не произошла беда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Работодатель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таких случаях 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быть благодарен профкому и его уполномоченному по охране труда 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их бескорыстную помощь 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решении проблем охраны труда и 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изыскивать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материального поощрения.</a:t>
            </a:r>
          </a:p>
          <a:p>
            <a:pPr marL="109728" indent="0">
              <a:buNone/>
            </a:pP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Оценка работы уполномоченного по охране труда </a:t>
            </a:r>
          </a:p>
        </p:txBody>
      </p:sp>
    </p:spTree>
    <p:extLst>
      <p:ext uri="{BB962C8B-B14F-4D97-AF65-F5344CB8AC3E}">
        <p14:creationId xmlns:p14="http://schemas.microsoft.com/office/powerpoint/2010/main" xmlns="" val="60685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640960" cy="2016224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40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anose="020B0A04020102020204" pitchFamily="34" charset="0"/>
              </a:rPr>
              <a:t>Всемирный день охраны труда – 28 апреля</a:t>
            </a:r>
            <a:endParaRPr lang="ru-RU" sz="4000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564904"/>
            <a:ext cx="7774632" cy="2246407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cs typeface="Gautami" panose="020B0502040204020203" pitchFamily="34" charset="0"/>
              </a:rPr>
              <a:t>Пускай всегда счастливым будет тот,</a:t>
            </a:r>
          </a:p>
          <a:p>
            <a:pPr algn="l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cs typeface="Gautami" panose="020B0502040204020203" pitchFamily="34" charset="0"/>
              </a:rPr>
              <a:t>Кто труд- своею жизнью зовёт!</a:t>
            </a:r>
          </a:p>
          <a:p>
            <a:pPr algn="l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cs typeface="Gautami" panose="020B0502040204020203" pitchFamily="34" charset="0"/>
              </a:rPr>
              <a:t>Кто, не жалея времени и сил,</a:t>
            </a:r>
          </a:p>
          <a:p>
            <a:pPr algn="l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cs typeface="Gautami" panose="020B0502040204020203" pitchFamily="34" charset="0"/>
              </a:rPr>
              <a:t>Преображает этот сложный мир, </a:t>
            </a:r>
          </a:p>
          <a:p>
            <a:pPr algn="l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cs typeface="Gautami" panose="020B0502040204020203" pitchFamily="34" charset="0"/>
              </a:rPr>
              <a:t>Кому упорство, труд и вдохновенье</a:t>
            </a:r>
          </a:p>
          <a:p>
            <a:pPr algn="l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cs typeface="Gautami" panose="020B0502040204020203" pitchFamily="34" charset="0"/>
              </a:rPr>
              <a:t>Извечный спутник и единственный кумир!</a:t>
            </a:r>
          </a:p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3630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E0E0E2"/>
              </a:clrFrom>
              <a:clrTo>
                <a:srgbClr val="E0E0E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075" y="116632"/>
            <a:ext cx="4680520" cy="44783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20688"/>
            <a:ext cx="8640960" cy="396044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sz="36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36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Тема: </a:t>
            </a:r>
            <a:b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«Организация работы</a:t>
            </a:r>
            <a:b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уполномоченного 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лица 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по охране труда в 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школе»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5301208"/>
            <a:ext cx="7630616" cy="1886367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Уполномоченный по охране труда МБОУ «СОШ №13 г.Лениногорска» МО «ЛМР»</a:t>
            </a:r>
          </a:p>
          <a:p>
            <a:r>
              <a:rPr lang="ru-RU" dirty="0" err="1" smtClean="0">
                <a:solidFill>
                  <a:schemeClr val="bg1"/>
                </a:solidFill>
              </a:rPr>
              <a:t>Киямова</a:t>
            </a:r>
            <a:r>
              <a:rPr lang="ru-RU" dirty="0" smtClean="0">
                <a:solidFill>
                  <a:schemeClr val="bg1"/>
                </a:solidFill>
              </a:rPr>
              <a:t> Светлана Николаевна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5535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1670" y="2285992"/>
            <a:ext cx="6192688" cy="3357586"/>
          </a:xfrm>
        </p:spPr>
        <p:txBody>
          <a:bodyPr/>
          <a:lstStyle/>
          <a:p>
            <a:pPr marL="109728" indent="0"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Ознакомить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с системой охраны труда в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школе,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дать рекомендации по организации работы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по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охране труда.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908720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Arial Black" panose="020B0A04020102020204" pitchFamily="34" charset="0"/>
              </a:rPr>
              <a:t>Цель выступления:</a:t>
            </a:r>
            <a:br>
              <a:rPr lang="ru-RU" sz="4000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endParaRPr lang="ru-RU" sz="4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618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152521" y="4197277"/>
            <a:ext cx="3991085" cy="2660723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1328"/>
            <a:ext cx="8208912" cy="452596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1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. О нормативных актах и документах,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необходимых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для организации уполномоченного лица по охране труда в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школе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2. Роль уполномоченного лица в системе управления охраной труда в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школе.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3. Основные задачи и функции уполномоченного лица по охране труда.</a:t>
            </a: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4. Права уполномоченного лица по охране труда.</a:t>
            </a: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5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Участие уполномоченного лица в специальной оценки условий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труда.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6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Оценка работы уполномоченного лица по охране труда.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План выступления:</a:t>
            </a:r>
          </a:p>
        </p:txBody>
      </p:sp>
    </p:spTree>
    <p:extLst>
      <p:ext uri="{BB962C8B-B14F-4D97-AF65-F5344CB8AC3E}">
        <p14:creationId xmlns:p14="http://schemas.microsoft.com/office/powerpoint/2010/main" xmlns="" val="380000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152521" y="4197277"/>
            <a:ext cx="3991085" cy="2660723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18457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Трудовой кодекс РФ (ст. 370)</a:t>
            </a:r>
          </a:p>
          <a:p>
            <a:pPr>
              <a:spcBef>
                <a:spcPts val="0"/>
              </a:spcBef>
            </a:pPr>
            <a:endParaRPr lang="ru-RU" sz="16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Закон РФ «О профессиональных союзах, их правах и гарантиях деятельности» № 10-ФЗ от 12.01.1996г. (ст. 19)</a:t>
            </a:r>
          </a:p>
          <a:p>
            <a:pPr>
              <a:spcBef>
                <a:spcPts val="0"/>
              </a:spcBef>
            </a:pPr>
            <a:endParaRPr lang="ru-RU" sz="16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Положение об уполномоченном по охране труда профкома </a:t>
            </a:r>
          </a:p>
          <a:p>
            <a:pPr>
              <a:spcBef>
                <a:spcPts val="0"/>
              </a:spcBef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(утверждено Постановлением Президиума ЦК Профсоюза работников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народного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образования и науки РФ 03.03.2004г., протокол № 21)</a:t>
            </a:r>
          </a:p>
          <a:p>
            <a:pPr>
              <a:spcBef>
                <a:spcPts val="0"/>
              </a:spcBef>
            </a:pPr>
            <a:endParaRPr lang="ru-RU" sz="16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Типовое положение об уполномоченном (доверенном) лице по охране труда профессионального союза (Постановление Исполкома ФНПР от 18.10.2006г. № 4-3)</a:t>
            </a:r>
          </a:p>
          <a:p>
            <a:pPr>
              <a:spcBef>
                <a:spcPts val="0"/>
              </a:spcBef>
            </a:pPr>
            <a:endParaRPr lang="ru-RU" sz="16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Рекомендации уполномоченному профкома по охране труда (Постановление Минтруда России от 08.04.1994г. № 30)</a:t>
            </a:r>
          </a:p>
          <a:p>
            <a:pPr>
              <a:spcBef>
                <a:spcPts val="0"/>
              </a:spcBef>
            </a:pPr>
            <a:endParaRPr lang="ru-RU" sz="16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«Защита профкомом образовательного учреждения прав членов профсоюза по охране труда» (Кулешов С.М.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Практическое                                                           пособие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. Москва, ФНПР, 2006г.)</a:t>
            </a:r>
          </a:p>
          <a:p>
            <a:endParaRPr lang="ru-RU" sz="1600" dirty="0"/>
          </a:p>
          <a:p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b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Перечень нормативных актов и </a:t>
            </a:r>
            <a:r>
              <a:rPr lang="ru-RU" sz="4000" b="0" dirty="0" smtClean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документов</a:t>
            </a:r>
            <a:endParaRPr lang="ru-RU" sz="4000" b="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727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Роль уполномоченного лица в системе управления охраной труда в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школе</a:t>
            </a:r>
            <a:endParaRPr lang="ru-RU"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824863" y="1556792"/>
            <a:ext cx="3816424" cy="18722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НАПРАВЛЕНИЕ ЗАЩИТНЫХ ФУНКЦИЙ ПО ОХРАНЕ ТРУДА</a:t>
            </a:r>
            <a:endParaRPr lang="ru-RU" sz="20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79512" y="3643924"/>
            <a:ext cx="3528392" cy="24493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  <a:t>Использование различных форм социального партнёрства.</a:t>
            </a:r>
          </a:p>
        </p:txBody>
      </p:sp>
      <p:sp>
        <p:nvSpPr>
          <p:cNvPr id="10" name="Стрелка вверх 9"/>
          <p:cNvSpPr/>
          <p:nvPr/>
        </p:nvSpPr>
        <p:spPr>
          <a:xfrm rot="13764671">
            <a:off x="2338780" y="2854819"/>
            <a:ext cx="576064" cy="82527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363623">
            <a:off x="6180753" y="3051972"/>
            <a:ext cx="815300" cy="72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Группа 16"/>
          <p:cNvGrpSpPr/>
          <p:nvPr/>
        </p:nvGrpSpPr>
        <p:grpSpPr>
          <a:xfrm>
            <a:off x="4000591" y="3837055"/>
            <a:ext cx="5107519" cy="2979447"/>
            <a:chOff x="4000591" y="3837055"/>
            <a:chExt cx="5107519" cy="2979447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0591" y="3837055"/>
              <a:ext cx="5107519" cy="29794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4658886" y="4588114"/>
              <a:ext cx="407561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ru-RU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anose="020B0A04020102020204" pitchFamily="34" charset="0"/>
                </a:rPr>
                <a:t>Организация и проведение</a:t>
              </a:r>
            </a:p>
            <a:p>
              <a:r>
                <a:rPr lang="ru-RU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anose="020B0A04020102020204" pitchFamily="34" charset="0"/>
                </a:rPr>
                <a:t>Систематического</a:t>
              </a:r>
            </a:p>
            <a:p>
              <a:r>
                <a:rPr lang="ru-RU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anose="020B0A04020102020204" pitchFamily="34" charset="0"/>
                </a:rPr>
                <a:t> контроля</a:t>
              </a:r>
            </a:p>
            <a:p>
              <a:r>
                <a:rPr lang="ru-RU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anose="020B0A04020102020204" pitchFamily="34" charset="0"/>
                </a:rPr>
                <a:t>Уполномоченным по ОТ за</a:t>
              </a:r>
            </a:p>
            <a:p>
              <a:r>
                <a:rPr lang="ru-RU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anose="020B0A04020102020204" pitchFamily="34" charset="0"/>
                </a:rPr>
                <a:t>Состоянием условий и ОТ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556444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85720" y="928670"/>
            <a:ext cx="8501122" cy="4572032"/>
          </a:xfrm>
        </p:spPr>
        <p:txBody>
          <a:bodyPr>
            <a:noAutofit/>
          </a:bodyPr>
          <a:lstStyle/>
          <a:p>
            <a:r>
              <a:rPr lang="ru-RU" sz="1400" dirty="0"/>
              <a:t>1. Устав образовательного учреждения (наличие и правильность оформления раздела по охране труда).</a:t>
            </a:r>
          </a:p>
          <a:p>
            <a:r>
              <a:rPr lang="ru-RU" sz="1400" dirty="0"/>
              <a:t>2. Материалы по лицензированию образовательного учреждения (наличие заключения по охране труда).</a:t>
            </a:r>
          </a:p>
          <a:p>
            <a:r>
              <a:rPr lang="ru-RU" sz="1400" dirty="0"/>
              <a:t>3. Правила внутреннего трудового распорядка для работников образовательного учреждения (доведение работникам под роспись).</a:t>
            </a:r>
          </a:p>
          <a:p>
            <a:r>
              <a:rPr lang="ru-RU" sz="1400" dirty="0"/>
              <a:t>4. Приказы руководителя образовательного учреждения по личному составу и личные дела работников (правильность их оформления).</a:t>
            </a:r>
          </a:p>
          <a:p>
            <a:r>
              <a:rPr lang="ru-RU" sz="1400" dirty="0"/>
              <a:t>5. Должностные обязанности по охране труда работников образовательного учреждения с их личными подписями (доведение под роспись производится ежегодно перед началом учебного года).</a:t>
            </a:r>
          </a:p>
          <a:p>
            <a:r>
              <a:rPr lang="ru-RU" sz="1400" dirty="0"/>
              <a:t>6. Приказ руководителя образовательного учреждения о назначении ответственных лиц за организацию безопасной работы, </a:t>
            </a:r>
            <a:r>
              <a:rPr lang="ru-RU" sz="1400" dirty="0" smtClean="0"/>
              <a:t>(</a:t>
            </a:r>
            <a:r>
              <a:rPr lang="ru-RU" sz="1400" dirty="0"/>
              <a:t>издаётся ежегодно перед началом учебного года).</a:t>
            </a:r>
          </a:p>
          <a:p>
            <a:r>
              <a:rPr lang="ru-RU" sz="1400" dirty="0"/>
              <a:t>7. Протокол собрания трудового коллектива (профсоюзной организации) по выборам уполномоченного по охране труда и членов в совместный комитет (комиссию) по охране труда.</a:t>
            </a:r>
          </a:p>
          <a:p>
            <a:r>
              <a:rPr lang="ru-RU" sz="1400" dirty="0" smtClean="0"/>
              <a:t>8. </a:t>
            </a:r>
            <a:r>
              <a:rPr lang="ru-RU" sz="1400" dirty="0"/>
              <a:t>Удостоверения о проверке знаний по охране труда руководителя образовательного учреждения, его заместителей и членов комиссии по проверке знаний.</a:t>
            </a:r>
          </a:p>
          <a:p>
            <a:endParaRPr lang="ru-RU" sz="7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accent2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Номенклатура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дел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по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охране труда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в школе</a:t>
            </a:r>
            <a:r>
              <a:rPr lang="ru-RU" sz="2800" dirty="0">
                <a:solidFill>
                  <a:srgbClr val="0070C0"/>
                </a:solidFill>
                <a:effectLst/>
              </a:rPr>
              <a:t/>
            </a:r>
            <a:br>
              <a:rPr lang="ru-RU" sz="2800" dirty="0">
                <a:solidFill>
                  <a:srgbClr val="0070C0"/>
                </a:solidFill>
                <a:effectLst/>
              </a:rPr>
            </a:br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695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участие в разработке коллективного договора и контроле за его выполнением;</a:t>
            </a:r>
          </a:p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контроль за обеспечением безопасных и здоровых условий труда в образовательном учреждении;</a:t>
            </a:r>
          </a:p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участие и контроль за своевременным и правильным расследованием и учетом несчастных случаев, профессиональных заболеваний на производстве;</a:t>
            </a:r>
          </a:p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оказание помощи и разъяснение работникам их законных прав на здоровые и безопасные условия труда.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latin typeface="Franklin Gothic Heavy" panose="020B0903020102020204" pitchFamily="34" charset="0"/>
              </a:rPr>
              <a:t>Задачи и функции </a:t>
            </a:r>
            <a:r>
              <a:rPr lang="ru-RU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уполномоченного лица по ОТ</a:t>
            </a:r>
            <a:endParaRPr lang="ru-RU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1205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466</TotalTime>
  <Words>872</Words>
  <Application>Microsoft Office PowerPoint</Application>
  <PresentationFormat>Экран (4:3)</PresentationFormat>
  <Paragraphs>80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Открытая</vt:lpstr>
      <vt:lpstr>Слайд 1</vt:lpstr>
      <vt:lpstr>Всемирный день охраны труда – 28 апреля</vt:lpstr>
      <vt:lpstr>  Тема:  «Организация работы  уполномоченного  лица по охране труда в школе»</vt:lpstr>
      <vt:lpstr>Цель выступления: </vt:lpstr>
      <vt:lpstr>План выступления:</vt:lpstr>
      <vt:lpstr>Перечень нормативных актов и документов</vt:lpstr>
      <vt:lpstr>Роль уполномоченного лица в системе управления охраной труда в школе</vt:lpstr>
      <vt:lpstr>Номенклатура дел  по охране труда в школе </vt:lpstr>
      <vt:lpstr>Задачи и функции уполномоченного лица по ОТ</vt:lpstr>
      <vt:lpstr>Права уполномоченного лица по охране труда</vt:lpstr>
      <vt:lpstr> Организация проведения специальной оценки условий труда</vt:lpstr>
      <vt:lpstr>Оценка работы уполномоченного по охране труда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Лениза</dc:creator>
  <cp:lastModifiedBy>школа13</cp:lastModifiedBy>
  <cp:revision>43</cp:revision>
  <dcterms:created xsi:type="dcterms:W3CDTF">2014-04-22T06:19:04Z</dcterms:created>
  <dcterms:modified xsi:type="dcterms:W3CDTF">2017-03-30T07:47:26Z</dcterms:modified>
</cp:coreProperties>
</file>